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3A_9CE7E83F.xml" ContentType="application/vnd.ms-powerpoint.comment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314" r:id="rId5"/>
    <p:sldId id="315" r:id="rId6"/>
    <p:sldId id="317" r:id="rId7"/>
    <p:sldId id="316" r:id="rId8"/>
    <p:sldId id="318" r:id="rId9"/>
  </p:sldIdLst>
  <p:sldSz cx="9144000" cy="5143500" type="screen16x9"/>
  <p:notesSz cx="6858000" cy="9144000"/>
  <p:custDataLst>
    <p:tags r:id="rId11"/>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EC55DF5D-362B-4180-9C8A-6083BCBCCA56}">
          <p14:sldIdLst>
            <p14:sldId id="314"/>
            <p14:sldId id="315"/>
            <p14:sldId id="317"/>
            <p14:sldId id="316"/>
            <p14:sldId id="31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7FB00C-AC2B-D172-1E7B-53D60CB1070B}" name="matth" initials="ms" userId="matth"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D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18" autoAdjust="0"/>
    <p:restoredTop sz="96433" autoAdjust="0"/>
  </p:normalViewPr>
  <p:slideViewPr>
    <p:cSldViewPr>
      <p:cViewPr varScale="1">
        <p:scale>
          <a:sx n="149" d="100"/>
          <a:sy n="149" d="100"/>
        </p:scale>
        <p:origin x="270" y="120"/>
      </p:cViewPr>
      <p:guideLst>
        <p:guide orient="horz" pos="1620"/>
        <p:guide pos="2880"/>
      </p:guideLst>
    </p:cSldViewPr>
  </p:slideViewPr>
  <p:notesTextViewPr>
    <p:cViewPr>
      <p:scale>
        <a:sx n="3" d="2"/>
        <a:sy n="3" d="2"/>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279CAF56-7E50-49AA-9A49-E787DC4B97A2}"/>
    <pc:docChg chg="modSld">
      <pc:chgData name="Kassem, Rana [GTSBE]" userId="e4c360c7-7847-46e6-bdb2-4d20c8ce8a85" providerId="ADAL" clId="{279CAF56-7E50-49AA-9A49-E787DC4B97A2}" dt="2021-05-19T08:02:16.060" v="9" actId="113"/>
      <pc:docMkLst>
        <pc:docMk/>
      </pc:docMkLst>
      <pc:sldChg chg="addSp modSp mod">
        <pc:chgData name="Kassem, Rana [GTSBE]" userId="e4c360c7-7847-46e6-bdb2-4d20c8ce8a85" providerId="ADAL" clId="{279CAF56-7E50-49AA-9A49-E787DC4B97A2}" dt="2021-05-19T08:02:16.060" v="9" actId="113"/>
        <pc:sldMkLst>
          <pc:docMk/>
          <pc:sldMk cId="2632443967" sldId="314"/>
        </pc:sldMkLst>
        <pc:spChg chg="add mod">
          <ac:chgData name="Kassem, Rana [GTSBE]" userId="e4c360c7-7847-46e6-bdb2-4d20c8ce8a85" providerId="ADAL" clId="{279CAF56-7E50-49AA-9A49-E787DC4B97A2}" dt="2021-05-19T08:02:16.060" v="9" actId="113"/>
          <ac:spMkLst>
            <pc:docMk/>
            <pc:sldMk cId="2632443967" sldId="314"/>
            <ac:spMk id="8" creationId="{997230E4-0667-44AC-80B5-58B2CEFD8F84}"/>
          </ac:spMkLst>
        </pc:spChg>
        <pc:spChg chg="mod">
          <ac:chgData name="Kassem, Rana [GTSBE]" userId="e4c360c7-7847-46e6-bdb2-4d20c8ce8a85" providerId="ADAL" clId="{279CAF56-7E50-49AA-9A49-E787DC4B97A2}" dt="2021-05-19T08:01:56.398" v="0" actId="1076"/>
          <ac:spMkLst>
            <pc:docMk/>
            <pc:sldMk cId="2632443967" sldId="314"/>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docChgLst>
    <pc:chgData name="Sara Ri" userId="9ec1c9eb43831685" providerId="LiveId" clId="{6255465D-2556-44FA-BEEF-7507B4C04429}"/>
    <pc:docChg chg="modSld">
      <pc:chgData name="Sara Ri" userId="9ec1c9eb43831685" providerId="LiveId" clId="{6255465D-2556-44FA-BEEF-7507B4C04429}" dt="2021-12-01T14:25:30.509" v="101" actId="20577"/>
      <pc:docMkLst>
        <pc:docMk/>
      </pc:docMkLst>
      <pc:sldChg chg="modSp mod addCm modCm">
        <pc:chgData name="Sara Ri" userId="9ec1c9eb43831685" providerId="LiveId" clId="{6255465D-2556-44FA-BEEF-7507B4C04429}" dt="2021-12-01T14:18:49.588" v="17" actId="20577"/>
        <pc:sldMkLst>
          <pc:docMk/>
          <pc:sldMk cId="2632443967" sldId="314"/>
        </pc:sldMkLst>
        <pc:spChg chg="mod">
          <ac:chgData name="Sara Ri" userId="9ec1c9eb43831685" providerId="LiveId" clId="{6255465D-2556-44FA-BEEF-7507B4C04429}" dt="2021-12-01T14:17:17.730" v="9" actId="20577"/>
          <ac:spMkLst>
            <pc:docMk/>
            <pc:sldMk cId="2632443967" sldId="314"/>
            <ac:spMk id="8" creationId="{997230E4-0667-44AC-80B5-58B2CEFD8F84}"/>
          </ac:spMkLst>
        </pc:spChg>
        <pc:spChg chg="mod">
          <ac:chgData name="Sara Ri" userId="9ec1c9eb43831685" providerId="LiveId" clId="{6255465D-2556-44FA-BEEF-7507B4C04429}" dt="2021-12-01T14:18:49.588" v="17" actId="20577"/>
          <ac:spMkLst>
            <pc:docMk/>
            <pc:sldMk cId="2632443967" sldId="314"/>
            <ac:spMk id="16" creationId="{BBA96D89-F866-5542-AD62-8761AE3321C5}"/>
          </ac:spMkLst>
        </pc:spChg>
      </pc:sldChg>
      <pc:sldChg chg="modSp mod">
        <pc:chgData name="Sara Ri" userId="9ec1c9eb43831685" providerId="LiveId" clId="{6255465D-2556-44FA-BEEF-7507B4C04429}" dt="2021-12-01T14:25:30.509" v="101" actId="20577"/>
        <pc:sldMkLst>
          <pc:docMk/>
          <pc:sldMk cId="2493646295" sldId="316"/>
        </pc:sldMkLst>
        <pc:spChg chg="mod">
          <ac:chgData name="Sara Ri" userId="9ec1c9eb43831685" providerId="LiveId" clId="{6255465D-2556-44FA-BEEF-7507B4C04429}" dt="2021-12-01T14:25:30.509" v="101" actId="20577"/>
          <ac:spMkLst>
            <pc:docMk/>
            <pc:sldMk cId="2493646295" sldId="316"/>
            <ac:spMk id="16" creationId="{BBA96D89-F866-5542-AD62-8761AE3321C5}"/>
          </ac:spMkLst>
        </pc:spChg>
      </pc:sldChg>
    </pc:docChg>
  </pc:docChgLst>
</pc:chgInfo>
</file>

<file path=ppt/comments/modernComment_13A_9CE7E83F.xml><?xml version="1.0" encoding="utf-8"?>
<p188:cmLst xmlns:a="http://schemas.openxmlformats.org/drawingml/2006/main" xmlns:r="http://schemas.openxmlformats.org/officeDocument/2006/relationships" xmlns:p188="http://schemas.microsoft.com/office/powerpoint/2018/8/main">
  <p188:cm id="{36AE5D4E-BBAC-4379-B71A-BF80CE5C0C83}" authorId="{F67FB00C-AC2B-D172-1E7B-53D60CB1070B}" created="2021-12-01T14:17:41.102">
    <ac:deMkLst xmlns:ac="http://schemas.microsoft.com/office/drawing/2013/main/command">
      <pc:docMk xmlns:pc="http://schemas.microsoft.com/office/powerpoint/2013/main/command"/>
      <pc:sldMk xmlns:pc="http://schemas.microsoft.com/office/powerpoint/2013/main/command" cId="2632443967" sldId="314"/>
      <ac:picMk id="10" creationId="{E2BF95B0-4144-A848-B094-35FAF05BC3E7}"/>
    </ac:deMkLst>
    <p188:txBody>
      <a:bodyPr/>
      <a:lstStyle/>
      <a:p>
        <a:r>
          <a:rPr lang="fr-FR"/>
          <a:t>For consistency, please replace [DE COMPLIANCE] with [COMPLIANCE] GLOBAL. ALL SLIDES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12/2/2021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80CB99EB-179F-1846-AB36-96678F0CD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6200" y="204157"/>
            <a:ext cx="1163853" cy="536527"/>
          </a:xfrm>
          <a:prstGeom prst="rect">
            <a:avLst/>
          </a:prstGeom>
        </p:spPr>
      </p:pic>
      <p:sp>
        <p:nvSpPr>
          <p:cNvPr id="4" name="Title 3">
            <a:extLst>
              <a:ext uri="{FF2B5EF4-FFF2-40B4-BE49-F238E27FC236}">
                <a16:creationId xmlns:a16="http://schemas.microsoft.com/office/drawing/2014/main" xmlns=""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
        <p:nvSpPr>
          <p:cNvPr id="11" name="Text Placeholder 2">
            <a:extLst>
              <a:ext uri="{FF2B5EF4-FFF2-40B4-BE49-F238E27FC236}">
                <a16:creationId xmlns:a16="http://schemas.microsoft.com/office/drawing/2014/main" xmlns=""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8237494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xmlns=""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pic>
        <p:nvPicPr>
          <p:cNvPr id="5" name="Picture 4">
            <a:extLst>
              <a:ext uri="{FF2B5EF4-FFF2-40B4-BE49-F238E27FC236}">
                <a16:creationId xmlns:a16="http://schemas.microsoft.com/office/drawing/2014/main" xmlns="" id="{7096C586-57C6-CA4F-AFF1-7BC08931A4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6" name="Title 3">
            <a:extLst>
              <a:ext uri="{FF2B5EF4-FFF2-40B4-BE49-F238E27FC236}">
                <a16:creationId xmlns:a16="http://schemas.microsoft.com/office/drawing/2014/main" xmlns=""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a:t>CLICK TO EDIT MASTER TITLE STYLE</a:t>
            </a:r>
          </a:p>
        </p:txBody>
      </p:sp>
    </p:spTree>
    <p:extLst>
      <p:ext uri="{BB962C8B-B14F-4D97-AF65-F5344CB8AC3E}">
        <p14:creationId xmlns:p14="http://schemas.microsoft.com/office/powerpoint/2010/main" val="2074502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xmlns=""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xmlns=""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a16="http://schemas.microsoft.com/office/drawing/2014/main" xmlns=""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22208533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xmlns=""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a16="http://schemas.microsoft.com/office/drawing/2014/main" xmlns=""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4"/>
            <a:endParaRPr lang="en-US"/>
          </a:p>
          <a:p>
            <a:pPr lvl="4"/>
            <a:endParaRPr lang="en-US"/>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8" name="Title 3">
            <a:extLst>
              <a:ext uri="{FF2B5EF4-FFF2-40B4-BE49-F238E27FC236}">
                <a16:creationId xmlns:a16="http://schemas.microsoft.com/office/drawing/2014/main" xmlns=""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a:t>CLICK TO EDIT MASTER TITLE STYLE</a:t>
            </a:r>
          </a:p>
        </p:txBody>
      </p:sp>
    </p:spTree>
    <p:extLst>
      <p:ext uri="{BB962C8B-B14F-4D97-AF65-F5344CB8AC3E}">
        <p14:creationId xmlns:p14="http://schemas.microsoft.com/office/powerpoint/2010/main" val="34098825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ransition/>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 Id="rId6" Type="http://schemas.microsoft.com/office/2018/10/relationships/comments" Target="../comments/modernComment_13A_9CE7E83F.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dirty="0">
                <a:solidFill>
                  <a:srgbClr val="1F366A"/>
                </a:solidFill>
                <a:effectLst/>
                <a:latin typeface="Arial"/>
                <a:ea typeface="Arial"/>
                <a:cs typeface="Arial"/>
              </a:rPr>
              <a:t>Bonne tenue des livres et registres</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112187" y="694551"/>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xmlns="" id="{796593FC-F528-5E42-934A-1FF94446BACF}"/>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
        <p:nvSpPr>
          <p:cNvPr id="16" name="TextBox 15">
            <a:extLst>
              <a:ext uri="{FF2B5EF4-FFF2-40B4-BE49-F238E27FC236}">
                <a16:creationId xmlns:a16="http://schemas.microsoft.com/office/drawing/2014/main" xmlns="" id="{BBA96D89-F866-5542-AD62-8761AE3321C5}"/>
              </a:ext>
            </a:extLst>
          </p:cNvPr>
          <p:cNvSpPr txBox="1"/>
          <p:nvPr/>
        </p:nvSpPr>
        <p:spPr>
          <a:xfrm>
            <a:off x="381769" y="1504950"/>
            <a:ext cx="6019031" cy="3477875"/>
          </a:xfrm>
          <a:prstGeom prst="rect">
            <a:avLst/>
          </a:prstGeom>
          <a:noFill/>
        </p:spPr>
        <p:txBody>
          <a:bodyPr wrap="square" rtlCol="0">
            <a:spAutoFit/>
          </a:bodyPr>
          <a:lstStyle/>
          <a:p>
            <a:pPr>
              <a:spcAft>
                <a:spcPts val="400"/>
              </a:spcAft>
            </a:pPr>
            <a:r>
              <a:rPr lang="fr-FR" sz="2000" b="1" i="0" strike="noStrike" cap="none" spc="0" baseline="0" dirty="0">
                <a:solidFill>
                  <a:srgbClr val="006D6F"/>
                </a:solidFill>
                <a:effectLst/>
                <a:latin typeface="Arial"/>
                <a:ea typeface="Arial"/>
                <a:cs typeface="Arial"/>
              </a:rPr>
              <a:t>Documenter un dîner : Partie 1</a:t>
            </a:r>
          </a:p>
          <a:p>
            <a:pPr>
              <a:spcAft>
                <a:spcPts val="500"/>
              </a:spcAft>
            </a:pPr>
            <a:r>
              <a:rPr lang="fr-FR" sz="1200" b="0" i="0" strike="noStrike" cap="none" spc="0" baseline="0" dirty="0">
                <a:solidFill>
                  <a:srgbClr val="181818"/>
                </a:solidFill>
                <a:effectLst/>
                <a:latin typeface="Arial"/>
                <a:ea typeface="Arial"/>
                <a:cs typeface="Arial"/>
              </a:rPr>
              <a:t>Vous organisez un petit dîner avec un client pour discuter de sujets commerciaux légitimes liés aux dispositifs médicaux. Après le dîner, vous vous assurez que toutes les informations relatives à cette interaction sont correctement documentées. </a:t>
            </a:r>
            <a:r>
              <a:rPr lang="fr-FR" sz="1200" b="1" i="0" u="sng" strike="noStrike" cap="none" spc="0" baseline="0" dirty="0">
                <a:solidFill>
                  <a:srgbClr val="1F366A"/>
                </a:solidFill>
                <a:effectLst/>
                <a:uFill>
                  <a:solidFill>
                    <a:srgbClr val="71B1A2"/>
                  </a:solidFill>
                </a:uFill>
                <a:latin typeface="Arial"/>
                <a:ea typeface="Arial"/>
                <a:cs typeface="Arial"/>
              </a:rPr>
              <a:t>Quelles sont les bonnes pratiques ?</a:t>
            </a:r>
          </a:p>
          <a:p>
            <a:pPr marL="342900" indent="-342900">
              <a:spcAft>
                <a:spcPts val="500"/>
              </a:spcAft>
              <a:buClr>
                <a:schemeClr val="accent2"/>
              </a:buClr>
              <a:buFont typeface="+mj-lt"/>
              <a:buAutoNum type="alphaUcPeriod"/>
            </a:pPr>
            <a:r>
              <a:rPr lang="fr-FR" sz="1200" b="0" i="0" strike="noStrike" cap="none" spc="0" baseline="0" dirty="0">
                <a:solidFill>
                  <a:srgbClr val="181818"/>
                </a:solidFill>
                <a:effectLst/>
                <a:latin typeface="Arial"/>
                <a:ea typeface="Arial"/>
                <a:cs typeface="Arial"/>
              </a:rPr>
              <a:t>Consulter les instructions de votre société concernant la tenue de registres exacts et complets ou contacter [insérer le nom de l’interlocuteur dans la société] pour demander conseil et vous assurer que vous avez tout ce dont vous avez besoin.</a:t>
            </a:r>
          </a:p>
          <a:p>
            <a:pPr marL="342900" indent="-342900">
              <a:spcAft>
                <a:spcPts val="500"/>
              </a:spcAft>
              <a:buClr>
                <a:schemeClr val="accent2"/>
              </a:buClr>
              <a:buFont typeface="+mj-lt"/>
              <a:buAutoNum type="alphaUcPeriod"/>
            </a:pPr>
            <a:r>
              <a:rPr lang="fr-FR" sz="1200" b="0" i="0" strike="noStrike" cap="none" spc="0" baseline="0" dirty="0">
                <a:solidFill>
                  <a:srgbClr val="181818"/>
                </a:solidFill>
                <a:effectLst/>
                <a:latin typeface="Arial"/>
                <a:ea typeface="Arial"/>
                <a:cs typeface="Arial"/>
              </a:rPr>
              <a:t>Rassembler le reçu du repas et les informations relatives au client, à la date et à l’objectif commercial du repas et, le cas échéant, fournir la documentation à la personne responsable de l’enregistrement des transactions dans votre société.</a:t>
            </a:r>
          </a:p>
          <a:p>
            <a:pPr marL="342900" indent="-342900">
              <a:spcAft>
                <a:spcPts val="500"/>
              </a:spcAft>
              <a:buClr>
                <a:schemeClr val="accent2"/>
              </a:buClr>
              <a:buFont typeface="+mj-lt"/>
              <a:buAutoNum type="alphaUcPeriod"/>
            </a:pPr>
            <a:r>
              <a:rPr lang="fr-FR" sz="1200" b="0" i="0" strike="noStrike" cap="none" spc="0" baseline="0" dirty="0">
                <a:solidFill>
                  <a:srgbClr val="181818"/>
                </a:solidFill>
                <a:effectLst/>
                <a:latin typeface="Arial"/>
                <a:ea typeface="Arial"/>
                <a:cs typeface="Arial"/>
              </a:rPr>
              <a:t>Effectuer un suivi auprès de la ou des personnes chargées d’enregistrer la transaction dans les registres de votre société et vérifier votre enregistrement pour vous assurer qu’elle est documentée de manière exacte et complète.</a:t>
            </a:r>
          </a:p>
          <a:p>
            <a:pPr marL="342900" indent="-342900">
              <a:spcAft>
                <a:spcPts val="500"/>
              </a:spcAft>
              <a:buClr>
                <a:schemeClr val="accent2"/>
              </a:buClr>
              <a:buFont typeface="+mj-lt"/>
              <a:buAutoNum type="alphaUcPeriod"/>
            </a:pPr>
            <a:r>
              <a:rPr lang="fr-FR" sz="1200" b="0" i="0" strike="noStrike" cap="none" spc="0" baseline="0" dirty="0">
                <a:solidFill>
                  <a:srgbClr val="181818"/>
                </a:solidFill>
                <a:effectLst/>
                <a:latin typeface="Arial"/>
                <a:ea typeface="Arial"/>
                <a:cs typeface="Arial"/>
              </a:rPr>
              <a:t>Toutes les propositions ci-dessus.</a:t>
            </a:r>
          </a:p>
        </p:txBody>
      </p:sp>
      <p:sp>
        <p:nvSpPr>
          <p:cNvPr id="8" name="TextBox 7">
            <a:extLst>
              <a:ext uri="{FF2B5EF4-FFF2-40B4-BE49-F238E27FC236}">
                <a16:creationId xmlns:a16="http://schemas.microsoft.com/office/drawing/2014/main" xmlns="" id="{997230E4-0667-44AC-80B5-58B2CEFD8F84}"/>
              </a:ext>
            </a:extLst>
          </p:cNvPr>
          <p:cNvSpPr txBox="1"/>
          <p:nvPr/>
        </p:nvSpPr>
        <p:spPr>
          <a:xfrm>
            <a:off x="-21772" y="35379"/>
            <a:ext cx="7032172" cy="640080"/>
          </a:xfrm>
          <a:prstGeom prst="rect">
            <a:avLst/>
          </a:prstGeom>
          <a:noFill/>
        </p:spPr>
        <p:txBody>
          <a:bodyPr wrap="square">
            <a:spAutoFit/>
          </a:bodyPr>
          <a:lstStyle/>
          <a:p>
            <a:pPr marL="0" marR="0">
              <a:spcBef>
                <a:spcPct val="0"/>
              </a:spcBef>
              <a:spcAft>
                <a:spcPct val="0"/>
              </a:spcAft>
            </a:pPr>
            <a:r>
              <a:rPr lang="fr-FR" sz="1200" b="1" i="0" strike="noStrike" cap="none" spc="0" baseline="0" dirty="0">
                <a:solidFill>
                  <a:srgbClr val="FF0000"/>
                </a:solidFill>
                <a:effectLst/>
                <a:latin typeface="Lato"/>
                <a:ea typeface="Lato"/>
                <a:cs typeface="Lato"/>
              </a:rPr>
              <a:t>Avertissement</a:t>
            </a:r>
            <a:r>
              <a:rPr lang="fr-FR" sz="1200" b="1" i="0" strike="noStrike" cap="none" spc="0" baseline="0" dirty="0">
                <a:solidFill>
                  <a:srgbClr val="313537"/>
                </a:solidFill>
                <a:effectLst/>
                <a:latin typeface="Lato"/>
                <a:ea typeface="Lato"/>
                <a:cs typeface="Lato"/>
              </a:rPr>
              <a:t> : veuillez noter que ce document est extrait de la « Boîte à outils Compliance globale des distributeurs » de l'Advanced </a:t>
            </a:r>
            <a:r>
              <a:rPr lang="fr-FR" sz="1200" b="1" i="0" strike="noStrike" cap="none" spc="0" baseline="0" dirty="0" err="1">
                <a:solidFill>
                  <a:srgbClr val="313537"/>
                </a:solidFill>
                <a:effectLst/>
                <a:latin typeface="Lato"/>
                <a:ea typeface="Lato"/>
                <a:cs typeface="Lato"/>
              </a:rPr>
              <a:t>Medical</a:t>
            </a:r>
            <a:r>
              <a:rPr lang="fr-FR" sz="1200" b="1" i="0" strike="noStrike" cap="none" spc="0" baseline="0" dirty="0">
                <a:solidFill>
                  <a:srgbClr val="313537"/>
                </a:solidFill>
                <a:effectLst/>
                <a:latin typeface="Lato"/>
                <a:ea typeface="Lato"/>
                <a:cs typeface="Lato"/>
              </a:rPr>
              <a:t> </a:t>
            </a:r>
            <a:r>
              <a:rPr lang="fr-FR" sz="1200" b="1" i="0" strike="noStrike" cap="none" spc="0" baseline="0" dirty="0" err="1">
                <a:solidFill>
                  <a:srgbClr val="313537"/>
                </a:solidFill>
                <a:effectLst/>
                <a:latin typeface="Lato"/>
                <a:ea typeface="Lato"/>
                <a:cs typeface="Lato"/>
              </a:rPr>
              <a:t>Technology</a:t>
            </a:r>
            <a:r>
              <a:rPr lang="fr-FR" sz="1200" b="1" i="0" strike="noStrike" cap="none" spc="0" baseline="0" dirty="0">
                <a:solidFill>
                  <a:srgbClr val="313537"/>
                </a:solidFill>
                <a:effectLst/>
                <a:latin typeface="Lato"/>
                <a:ea typeface="Lato"/>
                <a:cs typeface="Lato"/>
              </a:rPr>
              <a:t> Association® (</a:t>
            </a:r>
            <a:r>
              <a:rPr lang="fr-FR" sz="1200" b="1" i="0" strike="noStrike" cap="none" spc="0" baseline="0" dirty="0" err="1">
                <a:solidFill>
                  <a:srgbClr val="313537"/>
                </a:solidFill>
                <a:effectLst/>
                <a:latin typeface="Lato"/>
                <a:ea typeface="Lato"/>
                <a:cs typeface="Lato"/>
              </a:rPr>
              <a:t>AdvaMed</a:t>
            </a:r>
            <a:r>
              <a:rPr lang="fr-FR" sz="1200" b="1" i="0" strike="noStrike" cap="none" spc="0" baseline="0" dirty="0">
                <a:solidFill>
                  <a:srgbClr val="313537"/>
                </a:solidFill>
                <a:effectLst/>
                <a:latin typeface="Lato"/>
                <a:ea typeface="Lato"/>
                <a:cs typeface="Lato"/>
              </a:rPr>
              <a:t>®), site web : </a:t>
            </a:r>
            <a:r>
              <a:rPr lang="fr-FR" sz="1200" b="0" i="0" u="heavy" strike="noStrike" cap="none" spc="0" dirty="0">
                <a:solidFill>
                  <a:srgbClr val="006D6E"/>
                </a:solidFill>
                <a:effectLst/>
                <a:uFill>
                  <a:solidFill>
                    <a:srgbClr val="006D6E"/>
                  </a:solidFill>
                </a:uFill>
                <a:latin typeface="Lato"/>
                <a:ea typeface="Lato"/>
                <a:cs typeface="Lato"/>
                <a:hlinkClick r:id="rId5" history="0"/>
              </a:rPr>
              <a:t>https://www.advamed.org/issues/ethics-compliance/global-distributor-compliance-toolkit</a:t>
            </a:r>
            <a:r>
              <a:rPr lang="fr-FR" sz="1200" b="0" i="0" strike="noStrike" cap="none" spc="0" baseline="0" dirty="0">
                <a:solidFill>
                  <a:srgbClr val="313537"/>
                </a:solidFill>
                <a:effectLst/>
                <a:latin typeface="Lato"/>
                <a:ea typeface="Lato"/>
                <a:cs typeface="Lato"/>
              </a:rPr>
              <a:t> </a:t>
            </a:r>
            <a:endParaRPr lang="en-US" sz="1050" dirty="0">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2632443967"/>
      </p:ext>
    </p:extLst>
  </p:cSld>
  <p:clrMapOvr>
    <a:masterClrMapping/>
  </p:clrMapOvr>
  <p:transition/>
  <p:extLst mod="1">
    <p:ext uri="{6950BFC3-D8DA-4A85-94F7-54DA5524770B}">
      <p188:commentRel xmlns:p188="http://schemas.microsoft.com/office/powerpoint/2018/8/main" xmlns="" r:id="rId6"/>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Bonne tenue des livres et registres</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xmlns="" id="{BBA96D89-F866-5542-AD62-8761AE3321C5}"/>
              </a:ext>
            </a:extLst>
          </p:cNvPr>
          <p:cNvSpPr txBox="1"/>
          <p:nvPr/>
        </p:nvSpPr>
        <p:spPr>
          <a:xfrm>
            <a:off x="381769" y="1504950"/>
            <a:ext cx="5409431" cy="3416320"/>
          </a:xfrm>
          <a:prstGeom prst="rect">
            <a:avLst/>
          </a:prstGeom>
          <a:noFill/>
        </p:spPr>
        <p:txBody>
          <a:bodyPr wrap="square" rtlCol="0">
            <a:spAutoFit/>
          </a:bodyPr>
          <a:lstStyle/>
          <a:p>
            <a:pPr>
              <a:spcAft>
                <a:spcPts val="400"/>
              </a:spcAft>
            </a:pPr>
            <a:r>
              <a:rPr lang="fr-FR" sz="2000" b="1" i="0" strike="noStrike" cap="none" spc="0" baseline="0" dirty="0">
                <a:solidFill>
                  <a:srgbClr val="006D6F"/>
                </a:solidFill>
                <a:effectLst/>
                <a:latin typeface="Arial"/>
                <a:ea typeface="Arial"/>
                <a:cs typeface="Arial"/>
              </a:rPr>
              <a:t>Documenter un dîner : Partie 2</a:t>
            </a:r>
          </a:p>
          <a:p>
            <a:pPr>
              <a:spcAft>
                <a:spcPts val="500"/>
              </a:spcAft>
            </a:pPr>
            <a:r>
              <a:rPr lang="fr-FR" sz="1100" b="0" i="0" strike="noStrike" cap="none" spc="0" baseline="0" dirty="0">
                <a:solidFill>
                  <a:srgbClr val="181818"/>
                </a:solidFill>
                <a:effectLst/>
                <a:latin typeface="Arial"/>
                <a:ea typeface="Arial"/>
                <a:cs typeface="Arial"/>
              </a:rPr>
              <a:t>Vous organisez un petit dîner avec un client pour discuter de sujets commerciaux légitimes liés aux dispositifs médicaux. Après le dîner, vous vous assurez que toutes les informations relatives à cette interaction sont correctement documentées. </a:t>
            </a:r>
            <a:r>
              <a:rPr lang="fr-FR" sz="1100" b="1" i="0" u="sng" strike="noStrike" cap="none" spc="0" baseline="0" dirty="0">
                <a:solidFill>
                  <a:srgbClr val="1F366A"/>
                </a:solidFill>
                <a:effectLst/>
                <a:uFill>
                  <a:solidFill>
                    <a:srgbClr val="71B1A2"/>
                  </a:solidFill>
                </a:uFill>
                <a:latin typeface="Arial"/>
                <a:ea typeface="Arial"/>
                <a:cs typeface="Arial"/>
              </a:rPr>
              <a:t>Quelles sont les bonnes pratiques ?</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Consulter les instructions de votre société concernant la tenue de registres exacts et complets ou contacter [insérer le nom de l’interlocuteur dans la société] pour demander conseil et vous assurer que vous avez tout ce dont vous avez besoin.</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Rassembler le reçu du repas et les informations relatives au client, à la date et à l’objectif commercial du repas et, le cas échéant, fournir la documentation à la personne responsable de l’enregistrement des transactions dans votre société.</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Effectuer un suivi auprès de la ou des personnes chargées d’enregistrer la transaction dans les registres de votre société et vérifier votre enregistrement pour vous assurer qu’elle est documentée de manière exacte et complète.</a:t>
            </a:r>
          </a:p>
          <a:p>
            <a:pPr marL="342900" indent="-342900">
              <a:spcAft>
                <a:spcPts val="500"/>
              </a:spcAft>
              <a:buClr>
                <a:schemeClr val="accent2"/>
              </a:buClr>
              <a:buFont typeface="+mj-lt"/>
              <a:buAutoNum type="alphaUcPeriod"/>
            </a:pPr>
            <a:r>
              <a:rPr lang="fr-FR" sz="1100" b="0" i="0" strike="noStrike" cap="none" spc="0" baseline="0" dirty="0">
                <a:solidFill>
                  <a:srgbClr val="181818"/>
                </a:solidFill>
                <a:effectLst/>
                <a:latin typeface="Arial"/>
                <a:ea typeface="Arial"/>
                <a:cs typeface="Arial"/>
              </a:rPr>
              <a:t>Toutes les propositions ci-dessus.</a:t>
            </a:r>
          </a:p>
        </p:txBody>
      </p:sp>
      <p:sp>
        <p:nvSpPr>
          <p:cNvPr id="8" name="Rectangle 7">
            <a:extLst>
              <a:ext uri="{FF2B5EF4-FFF2-40B4-BE49-F238E27FC236}">
                <a16:creationId xmlns:a16="http://schemas.microsoft.com/office/drawing/2014/main" xmlns="" id="{B97E04E2-BED7-AB41-8745-012FF9B80383}"/>
              </a:ext>
            </a:extLst>
          </p:cNvPr>
          <p:cNvSpPr/>
          <p:nvPr/>
        </p:nvSpPr>
        <p:spPr>
          <a:xfrm>
            <a:off x="5867400" y="1581149"/>
            <a:ext cx="3048000" cy="32983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Box 11">
            <a:extLst>
              <a:ext uri="{FF2B5EF4-FFF2-40B4-BE49-F238E27FC236}">
                <a16:creationId xmlns:a16="http://schemas.microsoft.com/office/drawing/2014/main" xmlns="" id="{39AB0C43-5CB6-8A42-91D6-3789F7EE3A30}"/>
              </a:ext>
            </a:extLst>
          </p:cNvPr>
          <p:cNvSpPr txBox="1"/>
          <p:nvPr/>
        </p:nvSpPr>
        <p:spPr>
          <a:xfrm>
            <a:off x="6025376" y="1766163"/>
            <a:ext cx="2742431" cy="2905924"/>
          </a:xfrm>
          <a:prstGeom prst="rect">
            <a:avLst/>
          </a:prstGeom>
          <a:noFill/>
        </p:spPr>
        <p:txBody>
          <a:bodyPr wrap="square" rtlCol="0">
            <a:spAutoFit/>
          </a:bodyPr>
          <a:lstStyle/>
          <a:p>
            <a:pPr>
              <a:spcAft>
                <a:spcPts val="500"/>
              </a:spcAft>
            </a:pPr>
            <a:r>
              <a:rPr lang="fr-FR" sz="1300" b="1" i="0" strike="noStrike" cap="none" spc="0" baseline="0" dirty="0">
                <a:solidFill>
                  <a:srgbClr val="FFFFFF"/>
                </a:solidFill>
                <a:effectLst/>
                <a:latin typeface="Arial"/>
                <a:ea typeface="Arial"/>
                <a:cs typeface="Arial"/>
              </a:rPr>
              <a:t>La réponse correcte est D. </a:t>
            </a:r>
            <a:endParaRPr lang="en-US" sz="1300" dirty="0">
              <a:solidFill>
                <a:srgbClr val="FFFFFF"/>
              </a:solidFill>
            </a:endParaRPr>
          </a:p>
          <a:p>
            <a:pPr>
              <a:spcAft>
                <a:spcPts val="500"/>
              </a:spcAft>
            </a:pPr>
            <a:r>
              <a:rPr lang="fr-FR" sz="950" b="0" i="0" strike="noStrike" cap="none" spc="0" baseline="0" dirty="0">
                <a:solidFill>
                  <a:srgbClr val="FFFFFF"/>
                </a:solidFill>
                <a:effectLst/>
                <a:latin typeface="Arial"/>
                <a:ea typeface="Arial"/>
                <a:cs typeface="Arial"/>
              </a:rPr>
              <a:t>Un excellent moyen de vous assurer que vos registres sont exacts et complets est de consulter les instructions sur l’enregistrement des dépenses liées aux interactions avec les professionnels de santé, fonctionnaires et autres clients. N’oubliez pas de conserver une copie du reçu détaillé du dîner ou de la rencontre et documentez la date, les participants et l’objet de la réunion. Fournissez ces informations à la personne responsable de la tenue des dossiers en temps utile et faites un suivi auprès d’elle ou vérifiez vos dossiers pour vous assurer qu’ils ont été documentés de manière exacte et complète.</a:t>
            </a:r>
          </a:p>
          <a:p>
            <a:pPr>
              <a:spcAft>
                <a:spcPts val="500"/>
              </a:spcAft>
            </a:pPr>
            <a:r>
              <a:rPr lang="fr-FR" sz="950" b="0" i="0" strike="noStrike" cap="none" spc="0" baseline="0" dirty="0">
                <a:solidFill>
                  <a:srgbClr val="FFFFFF"/>
                </a:solidFill>
                <a:effectLst/>
                <a:latin typeface="Arial"/>
                <a:ea typeface="Arial"/>
                <a:cs typeface="Arial"/>
              </a:rPr>
              <a:t>Vous pouvez toujours contacter [insérer le nom de l’interlocuteur dans la société] pour poser vos questions ou demander conseil.</a:t>
            </a:r>
          </a:p>
        </p:txBody>
      </p:sp>
    </p:spTree>
    <p:custDataLst>
      <p:tags r:id="rId1"/>
    </p:custDataLst>
    <p:extLst>
      <p:ext uri="{BB962C8B-B14F-4D97-AF65-F5344CB8AC3E}">
        <p14:creationId xmlns:p14="http://schemas.microsoft.com/office/powerpoint/2010/main" val="198595320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Bonne tenue des livres et registres</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xmlns="" id="{BBA96D89-F866-5542-AD62-8761AE3321C5}"/>
              </a:ext>
            </a:extLst>
          </p:cNvPr>
          <p:cNvSpPr txBox="1"/>
          <p:nvPr/>
        </p:nvSpPr>
        <p:spPr>
          <a:xfrm>
            <a:off x="381769" y="1504950"/>
            <a:ext cx="5942831" cy="3545840"/>
          </a:xfrm>
          <a:prstGeom prst="rect">
            <a:avLst/>
          </a:prstGeom>
          <a:noFill/>
        </p:spPr>
        <p:txBody>
          <a:bodyPr wrap="square" rtlCol="0">
            <a:spAutoFit/>
          </a:bodyPr>
          <a:lstStyle/>
          <a:p>
            <a:pPr>
              <a:spcAft>
                <a:spcPts val="400"/>
              </a:spcAft>
            </a:pPr>
            <a:r>
              <a:rPr lang="fr-FR" sz="2000" b="1" i="0" strike="noStrike" cap="none" spc="0" baseline="0" dirty="0">
                <a:solidFill>
                  <a:srgbClr val="006D6F"/>
                </a:solidFill>
                <a:effectLst/>
                <a:latin typeface="Arial"/>
                <a:ea typeface="Arial"/>
                <a:cs typeface="Arial"/>
              </a:rPr>
              <a:t>Masquer des paiements illicites</a:t>
            </a:r>
          </a:p>
          <a:p>
            <a:pPr>
              <a:spcAft>
                <a:spcPts val="1000"/>
              </a:spcAft>
            </a:pPr>
            <a:r>
              <a:rPr lang="fr-FR" sz="1500" b="0" i="0" strike="noStrike" cap="none" spc="0" baseline="0" dirty="0">
                <a:solidFill>
                  <a:srgbClr val="181818"/>
                </a:solidFill>
                <a:effectLst/>
                <a:latin typeface="Arial"/>
                <a:ea typeface="Arial"/>
                <a:cs typeface="Arial"/>
              </a:rPr>
              <a:t>Un distributeur s’est associé à une société de services marketing. Plusieurs mois après le début du partenariat, le distributeur réalise un audit des transactions de la société et découvre dans les livres et registres de la société une section « paiements de marketing » qui avait été utilisée pour financer des paiements indus aux professionnels de santé. Des employés de la société utilisaient ces comptes pour corrompre des employés du ministère de la Santé. Des paiements ont également été versés à des employés d’entreprises publiques pour influencer les décisions d’achat liées aux produits de la société.</a:t>
            </a:r>
          </a:p>
          <a:p>
            <a:pPr>
              <a:spcAft>
                <a:spcPts val="400"/>
              </a:spcAft>
            </a:pPr>
            <a:r>
              <a:rPr lang="fr-FR" sz="1500" b="0" i="0" strike="noStrike" cap="none" spc="0" baseline="0" dirty="0">
                <a:solidFill>
                  <a:srgbClr val="181818"/>
                </a:solidFill>
                <a:effectLst/>
                <a:latin typeface="Arial"/>
                <a:ea typeface="Arial"/>
                <a:cs typeface="Arial"/>
              </a:rPr>
              <a:t>Après avoir découvert ces paiements dans les livres et registres de la société, le distributeur a résilié tous les autres comptes marketing pour mettre fin à cette pratique.</a:t>
            </a:r>
            <a:endParaRPr lang="en-US" sz="1500" dirty="0">
              <a:solidFill>
                <a:schemeClr val="bg1">
                  <a:lumMod val="10000"/>
                </a:schemeClr>
              </a:solidFill>
            </a:endParaRPr>
          </a:p>
        </p:txBody>
      </p:sp>
      <p:sp>
        <p:nvSpPr>
          <p:cNvPr id="8" name="Rectangle 7">
            <a:extLst>
              <a:ext uri="{FF2B5EF4-FFF2-40B4-BE49-F238E27FC236}">
                <a16:creationId xmlns:a16="http://schemas.microsoft.com/office/drawing/2014/main" xmlns="" id="{44083E82-4104-664E-B3A1-485AD81B776B}"/>
              </a:ext>
            </a:extLst>
          </p:cNvPr>
          <p:cNvSpPr/>
          <p:nvPr/>
        </p:nvSpPr>
        <p:spPr>
          <a:xfrm>
            <a:off x="6553199" y="1554282"/>
            <a:ext cx="2438399" cy="33034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99B48287-FC9F-0E46-B8A7-051835871CD7}"/>
              </a:ext>
            </a:extLst>
          </p:cNvPr>
          <p:cNvSpPr txBox="1"/>
          <p:nvPr/>
        </p:nvSpPr>
        <p:spPr>
          <a:xfrm>
            <a:off x="6781799" y="1812250"/>
            <a:ext cx="2129118" cy="2893100"/>
          </a:xfrm>
          <a:prstGeom prst="rect">
            <a:avLst/>
          </a:prstGeom>
          <a:noFill/>
        </p:spPr>
        <p:txBody>
          <a:bodyPr wrap="square" numCol="1" rtlCol="0">
            <a:spAutoFit/>
          </a:bodyPr>
          <a:lstStyle/>
          <a:p>
            <a:pPr>
              <a:spcAft>
                <a:spcPts val="500"/>
              </a:spcAft>
            </a:pPr>
            <a:r>
              <a:rPr lang="fr-FR" sz="1400" b="0" i="1" strike="noStrike" cap="none" spc="0" baseline="0" dirty="0">
                <a:solidFill>
                  <a:srgbClr val="181818"/>
                </a:solidFill>
                <a:effectLst/>
                <a:latin typeface="Arial"/>
                <a:ea typeface="Arial"/>
                <a:cs typeface="Arial"/>
              </a:rPr>
              <a:t>Les audits réguliers des livres et registres sont une bonne mesure d’atténuation des risques pour détecter l'utilisation de comptes dissimulés dans les livres et registres pour commettre des crimes comme la fraude ou pour masquer des paiements illégaux à des fonctionnaires.</a:t>
            </a:r>
          </a:p>
        </p:txBody>
      </p:sp>
    </p:spTree>
    <p:custDataLst>
      <p:tags r:id="rId1"/>
    </p:custDataLst>
    <p:extLst>
      <p:ext uri="{BB962C8B-B14F-4D97-AF65-F5344CB8AC3E}">
        <p14:creationId xmlns:p14="http://schemas.microsoft.com/office/powerpoint/2010/main" val="27256691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Bonne tenue des livres et registres</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xmlns="" id="{BBA96D89-F866-5542-AD62-8761AE3321C5}"/>
              </a:ext>
            </a:extLst>
          </p:cNvPr>
          <p:cNvSpPr txBox="1"/>
          <p:nvPr/>
        </p:nvSpPr>
        <p:spPr>
          <a:xfrm>
            <a:off x="381769" y="1504950"/>
            <a:ext cx="6247631" cy="3621504"/>
          </a:xfrm>
          <a:prstGeom prst="rect">
            <a:avLst/>
          </a:prstGeom>
          <a:noFill/>
        </p:spPr>
        <p:txBody>
          <a:bodyPr wrap="square" rtlCol="0">
            <a:spAutoFit/>
          </a:bodyPr>
          <a:lstStyle/>
          <a:p>
            <a:pPr>
              <a:spcAft>
                <a:spcPts val="400"/>
              </a:spcAft>
            </a:pPr>
            <a:r>
              <a:rPr lang="fr-FR" sz="2000" b="1" i="0" strike="noStrike" cap="none" spc="0" baseline="0" dirty="0">
                <a:solidFill>
                  <a:srgbClr val="006D6F"/>
                </a:solidFill>
                <a:effectLst/>
                <a:latin typeface="Arial"/>
                <a:ea typeface="Arial"/>
                <a:cs typeface="Arial"/>
              </a:rPr>
              <a:t>Contrôles financiers et tenue des registres</a:t>
            </a:r>
          </a:p>
          <a:p>
            <a:pPr>
              <a:spcAft>
                <a:spcPts val="400"/>
              </a:spcAft>
            </a:pPr>
            <a:r>
              <a:rPr lang="fr-FR" sz="1350" b="0" i="0" strike="noStrike" cap="none" spc="0" baseline="0" dirty="0">
                <a:solidFill>
                  <a:srgbClr val="181818"/>
                </a:solidFill>
                <a:effectLst/>
                <a:latin typeface="Arial"/>
                <a:ea typeface="Arial"/>
                <a:cs typeface="Arial"/>
              </a:rPr>
              <a:t>On a découvert qu’un distributeur avait participé à divers stratagèmes de corruption dissimulés par des transactions financières afin d’obtenir des affaires de manière illégale. Ceux-ci </a:t>
            </a:r>
            <a:r>
              <a:rPr lang="fr-FR" sz="1350" b="0" i="0" strike="noStrike" cap="none" spc="0" baseline="0">
                <a:solidFill>
                  <a:srgbClr val="181818"/>
                </a:solidFill>
                <a:effectLst/>
                <a:latin typeface="Arial"/>
                <a:ea typeface="Arial"/>
                <a:cs typeface="Arial"/>
              </a:rPr>
              <a:t>consistaient notamment à </a:t>
            </a:r>
            <a:r>
              <a:rPr lang="fr-FR" sz="1350" b="0" i="0" strike="noStrike" cap="none" spc="0" baseline="0" dirty="0">
                <a:solidFill>
                  <a:srgbClr val="181818"/>
                </a:solidFill>
                <a:effectLst/>
                <a:latin typeface="Arial"/>
                <a:ea typeface="Arial"/>
                <a:cs typeface="Arial"/>
              </a:rPr>
              <a:t>:</a:t>
            </a:r>
          </a:p>
          <a:p>
            <a:pPr marL="285750" indent="-285750">
              <a:spcAft>
                <a:spcPts val="400"/>
              </a:spcAft>
              <a:buClr>
                <a:schemeClr val="accent2"/>
              </a:buClr>
              <a:buFont typeface="Arial" panose="020B0604020202020204" pitchFamily="34" charset="0"/>
              <a:buChar char="•"/>
            </a:pPr>
            <a:r>
              <a:rPr lang="fr-FR" sz="1350" b="0" i="0" strike="noStrike" cap="none" spc="0" baseline="0" dirty="0">
                <a:solidFill>
                  <a:srgbClr val="181818"/>
                </a:solidFill>
                <a:effectLst/>
                <a:latin typeface="Arial"/>
                <a:ea typeface="Arial"/>
                <a:cs typeface="Arial"/>
              </a:rPr>
              <a:t>Signer des contrats de stockage avec une société détenue par les fils du principal responsable de l’approvisionnement en matériel médical de l’armée pour fournir un lieu d’entreposage où aucun produit n’a jamais été stocké.</a:t>
            </a:r>
          </a:p>
          <a:p>
            <a:pPr marL="285750" indent="-285750">
              <a:spcAft>
                <a:spcPts val="400"/>
              </a:spcAft>
              <a:buClr>
                <a:schemeClr val="accent2"/>
              </a:buClr>
              <a:buFont typeface="Arial" panose="020B0604020202020204" pitchFamily="34" charset="0"/>
              <a:buChar char="•"/>
            </a:pPr>
            <a:r>
              <a:rPr lang="fr-FR" sz="1350" b="0" i="0" strike="noStrike" cap="none" spc="0" baseline="0" dirty="0">
                <a:solidFill>
                  <a:srgbClr val="181818"/>
                </a:solidFill>
                <a:effectLst/>
                <a:latin typeface="Arial"/>
                <a:ea typeface="Arial"/>
                <a:cs typeface="Arial"/>
              </a:rPr>
              <a:t>Signer des contrats de conseil avec des médecins employés par le secteur public alors qu’aucun service n’a jamais été fourni.</a:t>
            </a:r>
          </a:p>
          <a:p>
            <a:pPr marL="285750" indent="-285750">
              <a:spcAft>
                <a:spcPts val="400"/>
              </a:spcAft>
              <a:buClr>
                <a:schemeClr val="accent2"/>
              </a:buClr>
              <a:buFont typeface="Arial" panose="020B0604020202020204" pitchFamily="34" charset="0"/>
              <a:buChar char="•"/>
            </a:pPr>
            <a:r>
              <a:rPr lang="fr-FR" sz="1350" b="0" i="0" strike="noStrike" cap="none" spc="0" baseline="0" dirty="0">
                <a:solidFill>
                  <a:srgbClr val="181818"/>
                </a:solidFill>
                <a:effectLst/>
                <a:latin typeface="Arial"/>
                <a:ea typeface="Arial"/>
                <a:cs typeface="Arial"/>
              </a:rPr>
              <a:t>Conclure de faux contrats de commission de recouvrement tout en effectuant des paiements à un organisme de bienfaisance public et offrir des cadeaux et des voyages rémunérés à des médecins employés par l’État sans que cela ne soit documenté à des fins commerciales ou pédagogiques.</a:t>
            </a:r>
            <a:endParaRPr lang="en-US" sz="1350" dirty="0">
              <a:solidFill>
                <a:schemeClr val="bg1">
                  <a:lumMod val="10000"/>
                </a:schemeClr>
              </a:solidFill>
            </a:endParaRPr>
          </a:p>
        </p:txBody>
      </p:sp>
      <p:pic>
        <p:nvPicPr>
          <p:cNvPr id="13" name="Picture 12">
            <a:extLst>
              <a:ext uri="{FF2B5EF4-FFF2-40B4-BE49-F238E27FC236}">
                <a16:creationId xmlns:a16="http://schemas.microsoft.com/office/drawing/2014/main" xmlns="" id="{9CC3A242-DF3E-614F-A3AA-C7492DF03D57}"/>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Tree>
    <p:custDataLst>
      <p:tags r:id="rId1"/>
    </p:custDataLst>
    <p:extLst>
      <p:ext uri="{BB962C8B-B14F-4D97-AF65-F5344CB8AC3E}">
        <p14:creationId xmlns:p14="http://schemas.microsoft.com/office/powerpoint/2010/main" val="24936462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xmlns="" id="{4CD61B06-0A86-8D41-A79B-5B82B28B2EC0}"/>
              </a:ext>
            </a:extLst>
          </p:cNvPr>
          <p:cNvSpPr txBox="1"/>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fr-FR" sz="2600" b="1" i="0" strike="noStrike" cap="none" spc="0" baseline="0">
                <a:solidFill>
                  <a:srgbClr val="1F366A"/>
                </a:solidFill>
                <a:effectLst/>
                <a:latin typeface="Arial"/>
                <a:ea typeface="Arial"/>
                <a:cs typeface="Arial"/>
              </a:rPr>
              <a:t>Bonne tenue des livres et registres</a:t>
            </a:r>
          </a:p>
        </p:txBody>
      </p:sp>
      <p:sp>
        <p:nvSpPr>
          <p:cNvPr id="9" name="TextBox 8">
            <a:extLst>
              <a:ext uri="{FF2B5EF4-FFF2-40B4-BE49-F238E27FC236}">
                <a16:creationId xmlns:a16="http://schemas.microsoft.com/office/drawing/2014/main" xmlns="" id="{A2C44AA8-93B2-5D44-9491-F0CE9E2D6310}"/>
              </a:ext>
            </a:extLst>
          </p:cNvPr>
          <p:cNvSpPr txBox="1"/>
          <p:nvPr/>
        </p:nvSpPr>
        <p:spPr>
          <a:xfrm>
            <a:off x="381000" y="285750"/>
            <a:ext cx="6324600" cy="274320"/>
          </a:xfrm>
          <a:prstGeom prst="rect">
            <a:avLst/>
          </a:prstGeom>
          <a:noFill/>
        </p:spPr>
        <p:txBody>
          <a:bodyPr wrap="square" rtlCol="0">
            <a:spAutoFit/>
          </a:bodyPr>
          <a:lstStyle/>
          <a:p>
            <a:r>
              <a:rPr lang="fr-FR" sz="1200" b="1" i="0" strike="noStrike" cap="none" spc="0" baseline="0">
                <a:solidFill>
                  <a:srgbClr val="707074"/>
                </a:solidFill>
                <a:effectLst/>
                <a:latin typeface="Arial"/>
                <a:ea typeface="Arial"/>
                <a:cs typeface="Arial"/>
              </a:rPr>
              <a:t>INSÉRER LE NOM DE LA SOCIÉTÉ, DE L’ÉVÉNEMENT, LE TITRE ET LE LOGO</a:t>
            </a:r>
            <a:endParaRPr lang="en-US" sz="1200">
              <a:solidFill>
                <a:schemeClr val="accent4"/>
              </a:solidFill>
            </a:endParaRPr>
          </a:p>
        </p:txBody>
      </p:sp>
      <p:pic>
        <p:nvPicPr>
          <p:cNvPr id="10" name="Picture 9">
            <a:extLst>
              <a:ext uri="{FF2B5EF4-FFF2-40B4-BE49-F238E27FC236}">
                <a16:creationId xmlns:a16="http://schemas.microsoft.com/office/drawing/2014/main" xmlns="" id="{E2BF95B0-4144-A848-B094-35FAF05BC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xmlns="" id="{BBA96D89-F866-5542-AD62-8761AE3321C5}"/>
              </a:ext>
            </a:extLst>
          </p:cNvPr>
          <p:cNvSpPr txBox="1"/>
          <p:nvPr/>
        </p:nvSpPr>
        <p:spPr>
          <a:xfrm>
            <a:off x="381769" y="1504950"/>
            <a:ext cx="5942831" cy="2860040"/>
          </a:xfrm>
          <a:prstGeom prst="rect">
            <a:avLst/>
          </a:prstGeom>
          <a:noFill/>
        </p:spPr>
        <p:txBody>
          <a:bodyPr wrap="square" rtlCol="0">
            <a:spAutoFit/>
          </a:bodyPr>
          <a:lstStyle/>
          <a:p>
            <a:pPr>
              <a:spcAft>
                <a:spcPts val="400"/>
              </a:spcAft>
            </a:pPr>
            <a:r>
              <a:rPr lang="fr-FR" sz="2000" b="1" i="0" strike="noStrike" cap="none" spc="0" baseline="0">
                <a:solidFill>
                  <a:srgbClr val="006D6F"/>
                </a:solidFill>
                <a:effectLst/>
                <a:latin typeface="Arial"/>
                <a:ea typeface="Arial"/>
                <a:cs typeface="Arial"/>
              </a:rPr>
              <a:t>Contrôles financiers et tenue des registres</a:t>
            </a:r>
          </a:p>
          <a:p>
            <a:pPr>
              <a:spcAft>
                <a:spcPts val="1000"/>
              </a:spcAft>
            </a:pPr>
            <a:r>
              <a:rPr lang="fr-FR" sz="1500" b="0" i="0" strike="noStrike" cap="none" spc="0" baseline="0">
                <a:solidFill>
                  <a:srgbClr val="181818"/>
                </a:solidFill>
                <a:effectLst/>
                <a:latin typeface="Arial"/>
                <a:ea typeface="Arial"/>
                <a:cs typeface="Arial"/>
              </a:rPr>
              <a:t>Au tribunal, le distributeur a admis qu’il n’avait pas mis en place de contrôles comptables internes et qu’il n'avait pas tenu de livres et de registres détaillés. Les paiements illicites ont été versés par le biais de plusieurs paiements directs et de sous-traitants distributeurs.</a:t>
            </a:r>
          </a:p>
          <a:p>
            <a:pPr>
              <a:spcAft>
                <a:spcPts val="1000"/>
              </a:spcAft>
            </a:pPr>
            <a:r>
              <a:rPr lang="fr-FR" sz="1500" b="0" i="1" strike="noStrike" cap="none" spc="0" baseline="0">
                <a:solidFill>
                  <a:srgbClr val="181818"/>
                </a:solidFill>
                <a:effectLst/>
                <a:latin typeface="Arial"/>
                <a:ea typeface="Arial"/>
                <a:cs typeface="Arial"/>
              </a:rPr>
              <a:t>Le maintien de contrôles internes rigoureux sur les transactions financières et la tenue de livres et de registres exacts qui reflètent les transactions courantes des organisations sont essentiels pour rester en compliance avec les lois, les règlements et les codes de conduite professionnelle.</a:t>
            </a:r>
            <a:endParaRPr lang="en-US" sz="1500" i="1">
              <a:solidFill>
                <a:schemeClr val="bg1">
                  <a:lumMod val="10000"/>
                </a:schemeClr>
              </a:solidFill>
            </a:endParaRPr>
          </a:p>
        </p:txBody>
      </p:sp>
      <p:pic>
        <p:nvPicPr>
          <p:cNvPr id="13" name="Picture 12">
            <a:extLst>
              <a:ext uri="{FF2B5EF4-FFF2-40B4-BE49-F238E27FC236}">
                <a16:creationId xmlns:a16="http://schemas.microsoft.com/office/drawing/2014/main" xmlns="" id="{9CC3A242-DF3E-614F-A3AA-C7492DF03D57}"/>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t="272" r="28333" b="18875"/>
          <a:stretch>
            <a:fillRect/>
          </a:stretch>
        </p:blipFill>
        <p:spPr>
          <a:xfrm>
            <a:off x="5867401" y="1446871"/>
            <a:ext cx="3276599" cy="3696629"/>
          </a:xfrm>
          <a:prstGeom prst="rect">
            <a:avLst/>
          </a:prstGeom>
        </p:spPr>
      </p:pic>
    </p:spTree>
    <p:custDataLst>
      <p:tags r:id="rId1"/>
    </p:custDataLst>
    <p:extLst>
      <p:ext uri="{BB962C8B-B14F-4D97-AF65-F5344CB8AC3E}">
        <p14:creationId xmlns:p14="http://schemas.microsoft.com/office/powerpoint/2010/main" val="10369579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02.28"/>
  <p:tag name="AS_TITLE" val="Aspose.Slides for Java"/>
  <p:tag name="AS_VERSION" val="21.2"/>
  <p:tag name="ARTICULATE_PROJECT_OPEN" val="0"/>
  <p:tag name="ARTICULATE_DESIGN_ID_OFFICE THEME" val="vhDZRuSM"/>
  <p:tag name="ARTICULATE_SLIDE_COUNT" val="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9486BC56-D86D-4C57-A0CE-9944FC7D2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0</TotalTime>
  <Words>339</Words>
  <Application>Microsoft Office PowerPoint</Application>
  <PresentationFormat>On-screen Show (16:9)</PresentationFormat>
  <Paragraphs>38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Dušan Sekulović</cp:lastModifiedBy>
  <cp:revision>103</cp:revision>
  <dcterms:created xsi:type="dcterms:W3CDTF">2019-12-09T14:45:42Z</dcterms:created>
  <dcterms:modified xsi:type="dcterms:W3CDTF">2021-12-02T10:50:54Z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5F4A0185-D2EE-4495-9F50-890641C8F4EB</vt:lpwstr>
  </property>
  <property fmtid="{D5CDD505-2E9C-101B-9397-08002B2CF9AE}" pid="4" name="ArticulatePath">
    <vt:lpwstr>Keeping Good Books &amp; Records Case Studies_fr-FR.pptx</vt:lpwstr>
  </property>
</Properties>
</file>